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59" r:id="rId7"/>
    <p:sldId id="260" r:id="rId8"/>
    <p:sldId id="267" r:id="rId9"/>
    <p:sldId id="268" r:id="rId10"/>
    <p:sldId id="262" r:id="rId11"/>
    <p:sldId id="263" r:id="rId12"/>
    <p:sldId id="265" r:id="rId13"/>
    <p:sldId id="271" r:id="rId14"/>
    <p:sldId id="274" r:id="rId15"/>
    <p:sldId id="273" r:id="rId16"/>
    <p:sldId id="272" r:id="rId17"/>
    <p:sldId id="276" r:id="rId18"/>
    <p:sldId id="275" r:id="rId19"/>
    <p:sldId id="266" r:id="rId20"/>
    <p:sldId id="278" r:id="rId21"/>
    <p:sldId id="27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Zangger (MBA)" initials="PZ(" lastIdx="0" clrIdx="0">
    <p:extLst>
      <p:ext uri="{19B8F6BF-5375-455C-9EA6-DF929625EA0E}">
        <p15:presenceInfo xmlns:p15="http://schemas.microsoft.com/office/powerpoint/2012/main" userId="S-1-5-21-1085031214-1801674531-725345543-377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9950B-26D2-4641-91F3-76754B443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0DFA52-F04B-42B4-AE7F-AC9449C5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FE9CE3-E2FC-4936-8E56-E7A37582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280A2E-45E0-4B29-B414-CA0174865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BC85BD-DEDE-4EC8-8258-C6A99031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57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AFAD0-D981-4A4A-A5DB-885F961B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96D6BD-349D-4878-9693-42792F2A3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3A4014-D340-400E-8CF6-70EB86E6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4ED8CB-873A-4614-B084-2151EBF3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973B3-476F-4C02-90F8-EDF213D7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5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00643F-1B8D-4329-913B-C8EB19E5F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8D9EAD-A93C-4A03-A588-96EF7051A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AA2DB8-77A1-47C5-AFAA-1086A753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AAE7E-18A5-4F57-A69A-12D419BF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8E5EED-4A17-4EFE-89B8-F9823BC0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25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0E3D6-AA60-4E00-BE77-6FA69633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12624-77C8-4E20-A781-8CF32C6B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B1FC61-F3D2-495C-B47E-22806E6CA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3938FF-A02D-4E98-A9AE-839B9DBC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24A025-5C63-42B8-A3BB-45774C60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93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43F25-3FCD-480F-A9C1-C4B9D28E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CD0514-F98C-47EE-BE8E-7574DA29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B900E7-0322-4F9A-AB57-9C6BA248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6F32C-4E65-4F27-A04B-2066A4B8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BD7A4-F542-4BA4-96C9-D72DC3CD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41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09D78-0ECE-4A7F-8F86-2EF6EDC9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F5F52-E35E-4A31-916F-09942FB7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14B542-BBEC-475E-BB70-9FCBE5A3A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1CB893-181F-4E9D-8BDA-8B42DE06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34F19A-8D76-42FF-B362-E8C55F89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9B705-DED5-4826-9AEA-B5A7503A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336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2F2BD-49C6-4E98-A803-A659E548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DD5519-D210-46E5-9E8B-48F74CE23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42B325-E889-4209-ABB1-85F4F8B1C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6D257BF-C414-4DD0-A14F-3192F373F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1C1E37-3DE5-4B5E-8F13-175E2A54E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E7368AD-896B-4613-ACD8-E674EC7E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4A7D69-281D-40E8-944D-FA07BF6D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8426F62-AC6F-4E21-8C38-9CFD5108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61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7F3AB-C481-42D2-A1BB-3637F5B7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C58671-81FF-4110-BC45-D37B9A39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56FA61-2B9F-4B7C-B72D-11FBF11D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41A6B9-B754-415C-863C-E036DAB6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190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475EE-167D-4660-886A-0E336258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911C5B-B643-4848-97F7-6F256F33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D86C34-2A76-45E7-A16F-54DF041A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929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BC861-D5A9-4FD5-BBCB-32B258D9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C6BB40-FE7B-4A7B-977D-041AA6D5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52F661-E66D-45B3-A167-F0FBA205D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02C68-2752-41C3-9E12-04FDDE4C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8B53C8-4FA5-4AD9-BFBE-C1A15B79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3DB934-BC4E-480E-9E7F-5E913515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21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62462-5AB3-4644-92A3-403C3276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A5E7CA-1CDF-4170-B541-27509C11D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CE5A0C-1C0A-489D-BFBD-1077E7124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26F4E6-E7F0-4C10-8995-5D99EFDA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64F13A-7285-419B-BFAB-DFF0F8EB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5AA177B-8230-4B7C-988B-12FD376B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18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C541D1-F3AD-451F-95FC-73E85CED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754F9F-3F55-479F-A00F-7BE83526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E6FEE6-C173-4C11-AA9D-C4214EA57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3B502-AF5F-46F9-9144-352F1E3EAC22}" type="datetimeFigureOut">
              <a:rPr lang="de-CH" smtClean="0"/>
              <a:t>22.10.2024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48550-828E-48CF-85EC-5CEBCFDC8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B5036A-4AD8-41B8-B743-8FF0F42FC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2D95-56AD-4CA1-9D89-5AE2B9EA678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049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ufsbildung.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zukunft.zuerich/vernetzung-und-anlaesse/veranstaltung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ufsbildung.ch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1oFn8EdqY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165PPZ\Downloads\bildungsbericht-musterbeispiel%20(2).pdf" TargetMode="External"/><Relationship Id="rId2" Type="http://schemas.openxmlformats.org/officeDocument/2006/relationships/hyperlink" Target="http://www.berufsbildung.c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CBF4144-FB6B-4D22-98F7-648D32D39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5" y="445644"/>
            <a:ext cx="10668000" cy="59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28DFBD52-AFD5-4019-91A4-9518F8A7C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969" y="187980"/>
            <a:ext cx="5490472" cy="54203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794DFDE-597D-4263-A7D2-5E5BF31C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47" y="5961888"/>
            <a:ext cx="8898651" cy="5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3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FF401477-A14B-48F7-B9BF-5BEB94CF1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69" y="1736630"/>
            <a:ext cx="9771436" cy="466417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6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FE883A2-DC8C-4DF9-9F10-911425807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934" y="1577753"/>
            <a:ext cx="7962900" cy="15430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51EB8F-47A9-4F39-B560-C59F5B81D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34" y="4110418"/>
            <a:ext cx="7886700" cy="2124075"/>
          </a:xfrm>
          <a:prstGeom prst="rect">
            <a:avLst/>
          </a:prstGeom>
        </p:spPr>
      </p:pic>
      <p:sp>
        <p:nvSpPr>
          <p:cNvPr id="7" name="Ovale Legende 3">
            <a:extLst>
              <a:ext uri="{FF2B5EF4-FFF2-40B4-BE49-F238E27FC236}">
                <a16:creationId xmlns:a16="http://schemas.microsoft.com/office/drawing/2014/main" id="{6DDEC833-C103-443B-9307-347C345C1F63}"/>
              </a:ext>
            </a:extLst>
          </p:cNvPr>
          <p:cNvSpPr/>
          <p:nvPr/>
        </p:nvSpPr>
        <p:spPr>
          <a:xfrm>
            <a:off x="8656985" y="1198626"/>
            <a:ext cx="2590897" cy="1739297"/>
          </a:xfrm>
          <a:prstGeom prst="wedgeEllipseCallout">
            <a:avLst>
              <a:gd name="adj1" fmla="val -50244"/>
              <a:gd name="adj2" fmla="val 36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QV relevant</a:t>
            </a:r>
          </a:p>
        </p:txBody>
      </p:sp>
      <p:sp>
        <p:nvSpPr>
          <p:cNvPr id="8" name="Ovale Legende 3">
            <a:extLst>
              <a:ext uri="{FF2B5EF4-FFF2-40B4-BE49-F238E27FC236}">
                <a16:creationId xmlns:a16="http://schemas.microsoft.com/office/drawing/2014/main" id="{560981E2-404D-4595-97B6-179670D6B886}"/>
              </a:ext>
            </a:extLst>
          </p:cNvPr>
          <p:cNvSpPr/>
          <p:nvPr/>
        </p:nvSpPr>
        <p:spPr>
          <a:xfrm>
            <a:off x="8785001" y="4110418"/>
            <a:ext cx="2590897" cy="1739297"/>
          </a:xfrm>
          <a:prstGeom prst="wedgeEllipseCallout">
            <a:avLst>
              <a:gd name="adj1" fmla="val -65929"/>
              <a:gd name="adj2" fmla="val -15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Lehrbetrieb    ist als Vertragspartner verantwortlich</a:t>
            </a:r>
          </a:p>
        </p:txBody>
      </p:sp>
    </p:spTree>
    <p:extLst>
      <p:ext uri="{BB962C8B-B14F-4D97-AF65-F5344CB8AC3E}">
        <p14:creationId xmlns:p14="http://schemas.microsoft.com/office/powerpoint/2010/main" val="11985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619BB90-419D-403E-98BD-C56B78E1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66" y="1398671"/>
            <a:ext cx="6452505" cy="53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835835-3533-4739-AE85-356C82574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1" y="1453916"/>
            <a:ext cx="7309503" cy="4888230"/>
          </a:xfrm>
          <a:prstGeom prst="rect">
            <a:avLst/>
          </a:prstGeom>
        </p:spPr>
      </p:pic>
      <p:sp>
        <p:nvSpPr>
          <p:cNvPr id="5" name="Ovale Legende 3">
            <a:extLst>
              <a:ext uri="{FF2B5EF4-FFF2-40B4-BE49-F238E27FC236}">
                <a16:creationId xmlns:a16="http://schemas.microsoft.com/office/drawing/2014/main" id="{E83C828A-9926-4322-8005-2E623F9EDA70}"/>
              </a:ext>
            </a:extLst>
          </p:cNvPr>
          <p:cNvSpPr/>
          <p:nvPr/>
        </p:nvSpPr>
        <p:spPr>
          <a:xfrm>
            <a:off x="7173346" y="144957"/>
            <a:ext cx="2590897" cy="1739297"/>
          </a:xfrm>
          <a:prstGeom prst="wedgeEllipseCallout">
            <a:avLst>
              <a:gd name="adj1" fmla="val -35538"/>
              <a:gd name="adj2" fmla="val 53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Ziele z.B. nach SMART</a:t>
            </a:r>
          </a:p>
        </p:txBody>
      </p:sp>
      <p:sp>
        <p:nvSpPr>
          <p:cNvPr id="6" name="Ovale Legende 3">
            <a:extLst>
              <a:ext uri="{FF2B5EF4-FFF2-40B4-BE49-F238E27FC236}">
                <a16:creationId xmlns:a16="http://schemas.microsoft.com/office/drawing/2014/main" id="{51A8ECAD-A3CD-4FC1-808C-19E1A9C059A1}"/>
              </a:ext>
            </a:extLst>
          </p:cNvPr>
          <p:cNvSpPr/>
          <p:nvPr/>
        </p:nvSpPr>
        <p:spPr>
          <a:xfrm>
            <a:off x="8223407" y="4038261"/>
            <a:ext cx="3712562" cy="2375906"/>
          </a:xfrm>
          <a:prstGeom prst="wedgeEllipseCallout">
            <a:avLst>
              <a:gd name="adj1" fmla="val -64277"/>
              <a:gd name="adj2" fmla="val 325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Ziele korrespondieren mit der Beurteilung </a:t>
            </a:r>
          </a:p>
          <a:p>
            <a:pPr algn="ctr"/>
            <a:endParaRPr lang="de-CH" sz="1400" dirty="0"/>
          </a:p>
          <a:p>
            <a:pPr algn="ctr"/>
            <a:r>
              <a:rPr lang="de-CH" sz="1400" dirty="0"/>
              <a:t>z.B.</a:t>
            </a:r>
            <a:r>
              <a:rPr lang="de-CH" dirty="0"/>
              <a:t> </a:t>
            </a:r>
            <a:r>
              <a:rPr lang="de-CH" sz="1400" dirty="0"/>
              <a:t>4.4 Fehlende Motivation nach Wochenende, Montags lange Anlaufzeit</a:t>
            </a:r>
            <a:endParaRPr lang="de-CH" dirty="0"/>
          </a:p>
        </p:txBody>
      </p:sp>
      <p:sp>
        <p:nvSpPr>
          <p:cNvPr id="7" name="Ovale Legende 3">
            <a:extLst>
              <a:ext uri="{FF2B5EF4-FFF2-40B4-BE49-F238E27FC236}">
                <a16:creationId xmlns:a16="http://schemas.microsoft.com/office/drawing/2014/main" id="{76CF172B-0197-4FF0-9038-32DD4E4328F8}"/>
              </a:ext>
            </a:extLst>
          </p:cNvPr>
          <p:cNvSpPr/>
          <p:nvPr/>
        </p:nvSpPr>
        <p:spPr>
          <a:xfrm>
            <a:off x="4981097" y="3761623"/>
            <a:ext cx="1608679" cy="1123949"/>
          </a:xfrm>
          <a:prstGeom prst="wedgeEllipseCallout">
            <a:avLst>
              <a:gd name="adj1" fmla="val -46885"/>
              <a:gd name="adj2" fmla="val 57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Unter-stützung</a:t>
            </a:r>
          </a:p>
        </p:txBody>
      </p:sp>
      <p:sp>
        <p:nvSpPr>
          <p:cNvPr id="9" name="Ovale Legende 3">
            <a:extLst>
              <a:ext uri="{FF2B5EF4-FFF2-40B4-BE49-F238E27FC236}">
                <a16:creationId xmlns:a16="http://schemas.microsoft.com/office/drawing/2014/main" id="{5CBC13C7-8729-4D4B-AAB2-06DE238BC068}"/>
              </a:ext>
            </a:extLst>
          </p:cNvPr>
          <p:cNvSpPr/>
          <p:nvPr/>
        </p:nvSpPr>
        <p:spPr>
          <a:xfrm>
            <a:off x="8919701" y="1379854"/>
            <a:ext cx="3163824" cy="2073015"/>
          </a:xfrm>
          <a:prstGeom prst="wedgeEllipseCallout">
            <a:avLst>
              <a:gd name="adj1" fmla="val -27657"/>
              <a:gd name="adj2" fmla="val 6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/>
              <a:t>Viele und/oder schwierige Ziele terminieren</a:t>
            </a:r>
          </a:p>
          <a:p>
            <a:pPr algn="ctr"/>
            <a:r>
              <a:rPr lang="de-CH" sz="2000" dirty="0"/>
              <a:t>sofort/1 Mt./3. Mt. </a:t>
            </a:r>
          </a:p>
        </p:txBody>
      </p:sp>
      <p:sp>
        <p:nvSpPr>
          <p:cNvPr id="12" name="Ovale Legende 3">
            <a:extLst>
              <a:ext uri="{FF2B5EF4-FFF2-40B4-BE49-F238E27FC236}">
                <a16:creationId xmlns:a16="http://schemas.microsoft.com/office/drawing/2014/main" id="{58A322EE-0483-4137-9626-7F912FEBDD5F}"/>
              </a:ext>
            </a:extLst>
          </p:cNvPr>
          <p:cNvSpPr/>
          <p:nvPr/>
        </p:nvSpPr>
        <p:spPr>
          <a:xfrm>
            <a:off x="6589776" y="2712316"/>
            <a:ext cx="2187799" cy="1739297"/>
          </a:xfrm>
          <a:prstGeom prst="wedgeEllipseCallout">
            <a:avLst>
              <a:gd name="adj1" fmla="val -37667"/>
              <a:gd name="adj2" fmla="val 7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600" dirty="0">
                <a:solidFill>
                  <a:srgbClr val="FF0000"/>
                </a:solidFill>
              </a:rPr>
              <a:t>WIE?</a:t>
            </a:r>
          </a:p>
        </p:txBody>
      </p:sp>
    </p:spTree>
    <p:extLst>
      <p:ext uri="{BB962C8B-B14F-4D97-AF65-F5344CB8AC3E}">
        <p14:creationId xmlns:p14="http://schemas.microsoft.com/office/powerpoint/2010/main" val="9793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987587C-DD7C-4898-B22F-266D7FB10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7" y="1908048"/>
            <a:ext cx="7173469" cy="4176956"/>
          </a:xfrm>
          <a:prstGeom prst="rect">
            <a:avLst/>
          </a:prstGeom>
        </p:spPr>
      </p:pic>
      <p:sp>
        <p:nvSpPr>
          <p:cNvPr id="5" name="Ovale Legende 3">
            <a:extLst>
              <a:ext uri="{FF2B5EF4-FFF2-40B4-BE49-F238E27FC236}">
                <a16:creationId xmlns:a16="http://schemas.microsoft.com/office/drawing/2014/main" id="{BFB1B113-FBC7-4911-B003-DD3FAC43BE22}"/>
              </a:ext>
            </a:extLst>
          </p:cNvPr>
          <p:cNvSpPr/>
          <p:nvPr/>
        </p:nvSpPr>
        <p:spPr>
          <a:xfrm>
            <a:off x="7720315" y="515854"/>
            <a:ext cx="3909330" cy="2555399"/>
          </a:xfrm>
          <a:prstGeom prst="wedgeEllipseCallout">
            <a:avLst>
              <a:gd name="adj1" fmla="val -57218"/>
              <a:gd name="adj2" fmla="val 23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Evaluation der Zielsetzung nicht erst im nächsten Bildungsbericht, sondern möglichst fortlaufend Feedback geben/ Selbsteinschätzung einfordern</a:t>
            </a:r>
          </a:p>
        </p:txBody>
      </p:sp>
      <p:sp>
        <p:nvSpPr>
          <p:cNvPr id="7" name="Ovale Legende 3">
            <a:extLst>
              <a:ext uri="{FF2B5EF4-FFF2-40B4-BE49-F238E27FC236}">
                <a16:creationId xmlns:a16="http://schemas.microsoft.com/office/drawing/2014/main" id="{47425862-6386-410A-8961-0C19B601859C}"/>
              </a:ext>
            </a:extLst>
          </p:cNvPr>
          <p:cNvSpPr/>
          <p:nvPr/>
        </p:nvSpPr>
        <p:spPr>
          <a:xfrm>
            <a:off x="7936992" y="4322064"/>
            <a:ext cx="3113533" cy="2129810"/>
          </a:xfrm>
          <a:prstGeom prst="wedgeEllipseCallout">
            <a:avLst>
              <a:gd name="adj1" fmla="val -24560"/>
              <a:gd name="adj2" fmla="val 6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>
                <a:solidFill>
                  <a:srgbClr val="C00000"/>
                </a:solidFill>
              </a:rPr>
              <a:t>Beurteilungspunkte bleiben immer dieselben, jedoch steigern sich die Anforderungen mit fortschreitender Ausbildung</a:t>
            </a:r>
          </a:p>
        </p:txBody>
      </p:sp>
    </p:spTree>
    <p:extLst>
      <p:ext uri="{BB962C8B-B14F-4D97-AF65-F5344CB8AC3E}">
        <p14:creationId xmlns:p14="http://schemas.microsoft.com/office/powerpoint/2010/main" val="19829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8AA7F81-5509-45D8-8C81-6FCFF7FB9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06" y="1578102"/>
            <a:ext cx="7046885" cy="3006090"/>
          </a:xfrm>
          <a:prstGeom prst="rect">
            <a:avLst/>
          </a:prstGeom>
        </p:spPr>
      </p:pic>
      <p:sp>
        <p:nvSpPr>
          <p:cNvPr id="5" name="Ovale Legende 3">
            <a:extLst>
              <a:ext uri="{FF2B5EF4-FFF2-40B4-BE49-F238E27FC236}">
                <a16:creationId xmlns:a16="http://schemas.microsoft.com/office/drawing/2014/main" id="{9CE024D4-85DD-495E-BD20-A31B1996D339}"/>
              </a:ext>
            </a:extLst>
          </p:cNvPr>
          <p:cNvSpPr/>
          <p:nvPr/>
        </p:nvSpPr>
        <p:spPr>
          <a:xfrm>
            <a:off x="7403691" y="1251632"/>
            <a:ext cx="3369565" cy="2086007"/>
          </a:xfrm>
          <a:prstGeom prst="wedgeEllipseCallout">
            <a:avLst>
              <a:gd name="adj1" fmla="val -50985"/>
              <a:gd name="adj2" fmla="val 795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Bis zum 18. Geburtstag ist die Unterschrift der gesetzlichen Vertretung nötig</a:t>
            </a:r>
          </a:p>
        </p:txBody>
      </p:sp>
      <p:sp>
        <p:nvSpPr>
          <p:cNvPr id="6" name="Ovale Legende 3">
            <a:extLst>
              <a:ext uri="{FF2B5EF4-FFF2-40B4-BE49-F238E27FC236}">
                <a16:creationId xmlns:a16="http://schemas.microsoft.com/office/drawing/2014/main" id="{E5C30FB5-D81E-47C4-8FE3-75EA106B359A}"/>
              </a:ext>
            </a:extLst>
          </p:cNvPr>
          <p:cNvSpPr/>
          <p:nvPr/>
        </p:nvSpPr>
        <p:spPr>
          <a:xfrm>
            <a:off x="7644891" y="4195064"/>
            <a:ext cx="3369565" cy="208600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Bildungsberichte/</a:t>
            </a:r>
          </a:p>
          <a:p>
            <a:pPr algn="ctr"/>
            <a:r>
              <a:rPr lang="de-CH" dirty="0"/>
              <a:t>Ausbildungsdokumente sind bis </a:t>
            </a:r>
            <a:r>
              <a:rPr lang="de-CH" dirty="0">
                <a:solidFill>
                  <a:srgbClr val="FF0000"/>
                </a:solidFill>
              </a:rPr>
              <a:t>1 Jahr </a:t>
            </a:r>
            <a:r>
              <a:rPr lang="de-CH" dirty="0"/>
              <a:t>nach Lehrabschluss aufzubewahren</a:t>
            </a:r>
          </a:p>
        </p:txBody>
      </p:sp>
    </p:spTree>
    <p:extLst>
      <p:ext uri="{BB962C8B-B14F-4D97-AF65-F5344CB8AC3E}">
        <p14:creationId xmlns:p14="http://schemas.microsoft.com/office/powerpoint/2010/main" val="35389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1026" name="Picture 2" descr="Frage Fragezeichen Hilfe - Kostenloses Foto auf Pixabay">
            <a:extLst>
              <a:ext uri="{FF2B5EF4-FFF2-40B4-BE49-F238E27FC236}">
                <a16:creationId xmlns:a16="http://schemas.microsoft.com/office/drawing/2014/main" id="{24D0CCAA-F058-4CCE-B42C-DD0257F50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" y="1621390"/>
            <a:ext cx="4407554" cy="44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ACD6B41-243C-4722-89C1-7202173A3E61}"/>
              </a:ext>
            </a:extLst>
          </p:cNvPr>
          <p:cNvSpPr/>
          <p:nvPr/>
        </p:nvSpPr>
        <p:spPr>
          <a:xfrm>
            <a:off x="4681650" y="1889614"/>
            <a:ext cx="6400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>
                <a:latin typeface="Arial Black" panose="020B0A04020102020204" pitchFamily="34" charset="0"/>
                <a:cs typeface="Arial" panose="020B0604020202020204" pitchFamily="34" charset="0"/>
              </a:rPr>
              <a:t>Wann sollte sich der Lehrbetrieb bei dem/der </a:t>
            </a:r>
            <a:r>
              <a:rPr lang="de-CH" dirty="0" err="1">
                <a:latin typeface="Arial Black" panose="020B0A04020102020204" pitchFamily="34" charset="0"/>
                <a:cs typeface="Arial" panose="020B0604020202020204" pitchFamily="34" charset="0"/>
              </a:rPr>
              <a:t>BerufsinspektorIn</a:t>
            </a:r>
            <a:r>
              <a:rPr lang="de-CH" dirty="0">
                <a:latin typeface="Arial Black" panose="020B0A04020102020204" pitchFamily="34" charset="0"/>
                <a:cs typeface="Arial" panose="020B0604020202020204" pitchFamily="34" charset="0"/>
              </a:rPr>
              <a:t> melden?</a:t>
            </a:r>
            <a:endParaRPr lang="de-CH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D216AC-F8EC-4714-9269-ABCD7E87EE13}"/>
              </a:ext>
            </a:extLst>
          </p:cNvPr>
          <p:cNvSpPr/>
          <p:nvPr/>
        </p:nvSpPr>
        <p:spPr>
          <a:xfrm>
            <a:off x="4627010" y="3002125"/>
            <a:ext cx="7010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Gesamtbeurteilung der praktischen oder schulischen Leistungsziele ungenügend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Leistung/Verhalten verbessert sich länger als 1 Semester nicht, trotz eingeleiteten Massnahmen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Bestehen der IPA/VPA gefährdet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«Keine Beurteilung möglich» aufgrund monatelanger Abwesenheit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Wenn das Lehrverhältnis gefährdet ist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CH" sz="1400" dirty="0">
                <a:latin typeface="Arial Black" panose="020B0A04020102020204" pitchFamily="34" charset="0"/>
                <a:cs typeface="Arial" panose="020B0604020202020204" pitchFamily="34" charset="0"/>
              </a:rPr>
              <a:t>Fragen rund um eine Lehrvertragsauflösung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5758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56C0078-E25D-46AE-A12B-1C53A1CE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379854"/>
            <a:ext cx="9039225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Weitere Hilfsmittel        </a:t>
            </a:r>
            <a:r>
              <a:rPr lang="de-CH" b="1" dirty="0">
                <a:hlinkClick r:id="rId3"/>
              </a:rPr>
              <a:t>www.berufsbildung.ch</a:t>
            </a: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29944C-2170-4147-9912-BCFA59FE9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10" y="2121408"/>
            <a:ext cx="5729478" cy="23207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5BC4928-9404-4F5F-8676-BCDF66785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248" y="3806399"/>
            <a:ext cx="6501770" cy="26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1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E082D-B4FA-44C5-8071-F445CAA9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482" y="1657902"/>
            <a:ext cx="7586235" cy="524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dirty="0">
                <a:latin typeface="Arial Black" panose="020B0A04020102020204" pitchFamily="34" charset="0"/>
              </a:rPr>
              <a:t>Inhalt des Workshops</a:t>
            </a:r>
          </a:p>
          <a:p>
            <a:endParaRPr lang="de-CH" sz="2400" dirty="0">
              <a:latin typeface="Arial Black" panose="020B0A04020102020204" pitchFamily="34" charset="0"/>
            </a:endParaRP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Rechtliche Grundlagen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Erklärvideo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Aus unserer Sicht</a:t>
            </a:r>
          </a:p>
          <a:p>
            <a:r>
              <a:rPr lang="de-CH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 in Kleingruppen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Erkenntnisse im Plenum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5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C8636A-AAFB-4580-A376-49E9AC9A9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434" y="2506662"/>
            <a:ext cx="8609847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Workshop D </a:t>
            </a:r>
          </a:p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Der Bildungsbericht – wie geht es richtig?</a:t>
            </a:r>
          </a:p>
          <a:p>
            <a:pPr marL="0" indent="0">
              <a:buNone/>
            </a:pPr>
            <a:endParaRPr lang="de-CH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CH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CH" sz="2000" dirty="0">
                <a:latin typeface="Arial Black" panose="020B0A04020102020204" pitchFamily="34" charset="0"/>
              </a:rPr>
              <a:t>Patricia </a:t>
            </a:r>
            <a:r>
              <a:rPr lang="de-CH" sz="2000" dirty="0" err="1">
                <a:latin typeface="Arial Black" panose="020B0A04020102020204" pitchFamily="34" charset="0"/>
              </a:rPr>
              <a:t>Zangger</a:t>
            </a:r>
            <a:r>
              <a:rPr lang="de-CH" sz="2000" dirty="0">
                <a:latin typeface="Arial Black" panose="020B0A04020102020204" pitchFamily="34" charset="0"/>
              </a:rPr>
              <a:t>, Berufsinspektorin</a:t>
            </a:r>
            <a:br>
              <a:rPr lang="de-CH" sz="2000" dirty="0">
                <a:latin typeface="Arial Black" panose="020B0A04020102020204" pitchFamily="34" charset="0"/>
              </a:rPr>
            </a:br>
            <a:r>
              <a:rPr lang="de-CH" sz="2000" dirty="0">
                <a:latin typeface="Arial Black" panose="020B0A04020102020204" pitchFamily="34" charset="0"/>
              </a:rPr>
              <a:t>Marcel Suter, Berufsinspektor</a:t>
            </a:r>
          </a:p>
          <a:p>
            <a:pPr marL="0" indent="0">
              <a:buNone/>
            </a:pPr>
            <a:endParaRPr lang="de-CH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de-CH" sz="20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CH" sz="1600" dirty="0">
                <a:latin typeface="Arial Black" panose="020B0A04020102020204" pitchFamily="34" charset="0"/>
              </a:rPr>
              <a:t>23. Oktober 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F60C9B-A7D0-4459-A8E6-0DEEA3A91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2" y="488105"/>
            <a:ext cx="7912015" cy="15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7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E082D-B4FA-44C5-8071-F445CAA9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082" y="1581702"/>
            <a:ext cx="7586235" cy="524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dirty="0">
                <a:latin typeface="Arial Black" panose="020B0A04020102020204" pitchFamily="34" charset="0"/>
              </a:rPr>
              <a:t>Inhalt des Workshops</a:t>
            </a:r>
          </a:p>
          <a:p>
            <a:endParaRPr lang="de-CH" sz="800" dirty="0">
              <a:latin typeface="Arial Black" panose="020B0A04020102020204" pitchFamily="34" charset="0"/>
            </a:endParaRP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Rechtliche Grundlagen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Erklärvideo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Aus unserer Sicht</a:t>
            </a:r>
          </a:p>
          <a:p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Austausch in Kleingruppen</a:t>
            </a:r>
          </a:p>
          <a:p>
            <a:r>
              <a:rPr lang="de-CH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Erkenntnisse im Plenum</a:t>
            </a:r>
          </a:p>
          <a:p>
            <a:endParaRPr lang="de-CH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Workshopunterlagen</a:t>
            </a:r>
            <a:r>
              <a:rPr lang="de-CH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de-CH" b="1" u="sng" dirty="0">
                <a:hlinkClick r:id="rId2"/>
              </a:rPr>
              <a:t>https://zukunft.zuerich/vernetzung-und-anlaesse/veranstaltungen</a:t>
            </a:r>
            <a:r>
              <a:rPr lang="de-CH" b="1" dirty="0"/>
              <a:t> </a:t>
            </a:r>
            <a:endParaRPr lang="de-CH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0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5E082D-B4FA-44C5-8071-F445CAA9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523" y="3816902"/>
            <a:ext cx="7586235" cy="524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sz="2400" dirty="0">
                <a:latin typeface="Arial Black" panose="020B0A04020102020204" pitchFamily="34" charset="0"/>
                <a:cs typeface="Arial" panose="020B0604020202020204" pitchFamily="34" charset="0"/>
              </a:rPr>
              <a:t>…für Ihre Teilnahme am Workshop</a:t>
            </a:r>
            <a:br>
              <a:rPr lang="de-CH" sz="2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CH" sz="2400" dirty="0">
                <a:latin typeface="Arial Black" panose="020B0A04020102020204" pitchFamily="34" charset="0"/>
                <a:cs typeface="Arial" panose="020B0604020202020204" pitchFamily="34" charset="0"/>
              </a:rPr>
              <a:t>   und ihr Engagement in der Berufsbildung!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pic>
        <p:nvPicPr>
          <p:cNvPr id="1032" name="Picture 8" descr="Afbeeldingen over &quot;Herzlichen Dank – Blader in stockfoto's, vectoren en  video's over 6,718 | Adobe Stock">
            <a:extLst>
              <a:ext uri="{FF2B5EF4-FFF2-40B4-BE49-F238E27FC236}">
                <a16:creationId xmlns:a16="http://schemas.microsoft.com/office/drawing/2014/main" id="{1D51536F-5A68-4908-A45F-1F3E92CB9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9" y="1920977"/>
            <a:ext cx="38957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1" descr="IMG_0095.JPG">
            <a:extLst>
              <a:ext uri="{FF2B5EF4-FFF2-40B4-BE49-F238E27FC236}">
                <a16:creationId xmlns:a16="http://schemas.microsoft.com/office/drawing/2014/main" id="{703E7708-16EC-4716-A73A-39A2575F3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79" y="947854"/>
            <a:ext cx="1831722" cy="18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Ovale Legende 3">
            <a:extLst>
              <a:ext uri="{FF2B5EF4-FFF2-40B4-BE49-F238E27FC236}">
                <a16:creationId xmlns:a16="http://schemas.microsoft.com/office/drawing/2014/main" id="{FDF5B4EB-94E2-4F32-8DDB-538D48A8087E}"/>
              </a:ext>
            </a:extLst>
          </p:cNvPr>
          <p:cNvSpPr/>
          <p:nvPr/>
        </p:nvSpPr>
        <p:spPr>
          <a:xfrm>
            <a:off x="3334415" y="1379854"/>
            <a:ext cx="5848913" cy="43086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Was Bildigsbricht? Ich säg Dir scho wenn öppis nöd guet isch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399393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0DF2931-82AC-43F8-827F-5D2DB8D8A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19" y="363455"/>
            <a:ext cx="3909331" cy="864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9430C1-7799-4EE6-9FCA-342E26A5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505" y="1831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Inhalt des Workshops</a:t>
            </a:r>
          </a:p>
          <a:p>
            <a:endParaRPr lang="de-CH" dirty="0">
              <a:latin typeface="Arial Black" panose="020B0A04020102020204" pitchFamily="34" charset="0"/>
            </a:endParaRP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Rechtliche Grundlagen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Erklärvideo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Aus unserer Sicht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Austausch in Kleingruppen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Erkenntnisse im Plenum</a:t>
            </a:r>
          </a:p>
        </p:txBody>
      </p:sp>
    </p:spTree>
    <p:extLst>
      <p:ext uri="{BB962C8B-B14F-4D97-AF65-F5344CB8AC3E}">
        <p14:creationId xmlns:p14="http://schemas.microsoft.com/office/powerpoint/2010/main" val="229765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5D17C-56A4-4133-8AF9-1C93658F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Rechtliche Grundlagen</a:t>
            </a: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  	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BBG Art. 20		</a:t>
            </a: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	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8BAB86-EC8B-4AD9-B29B-DC360BF3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6452FCB-CCE2-4F73-A109-F01A03EF3CF6}"/>
              </a:ext>
            </a:extLst>
          </p:cNvPr>
          <p:cNvSpPr/>
          <p:nvPr/>
        </p:nvSpPr>
        <p:spPr>
          <a:xfrm>
            <a:off x="1924050" y="2647555"/>
            <a:ext cx="704850" cy="3619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8E8FFB-9869-40E1-AC76-7C71C891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497858"/>
            <a:ext cx="80295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8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5D17C-56A4-4133-8AF9-1C93658F0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Rechtliche Grundlagen</a:t>
            </a: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  	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Bildungsverordnung, 7. Abschnitt </a:t>
            </a:r>
            <a:r>
              <a:rPr lang="de-CH" sz="1600" dirty="0">
                <a:latin typeface="Arial" panose="020B0604020202020204" pitchFamily="34" charset="0"/>
                <a:cs typeface="Arial" panose="020B0604020202020204" pitchFamily="34" charset="0"/>
              </a:rPr>
              <a:t>(pro Beruf)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br>
              <a:rPr lang="de-CH" dirty="0">
                <a:latin typeface="Arial Black" panose="020B0A04020102020204" pitchFamily="34" charset="0"/>
              </a:rPr>
            </a:br>
            <a:r>
              <a:rPr lang="de-CH" dirty="0">
                <a:latin typeface="Arial Black" panose="020B0A04020102020204" pitchFamily="34" charset="0"/>
              </a:rPr>
              <a:t>	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8BAB86-EC8B-4AD9-B29B-DC360BF3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C6452FCB-CCE2-4F73-A109-F01A03EF3CF6}"/>
              </a:ext>
            </a:extLst>
          </p:cNvPr>
          <p:cNvSpPr/>
          <p:nvPr/>
        </p:nvSpPr>
        <p:spPr>
          <a:xfrm>
            <a:off x="1924050" y="2647555"/>
            <a:ext cx="704850" cy="3619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AD7F0E-37A3-408F-8BEF-B370B58B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3429000"/>
            <a:ext cx="8216423" cy="16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3862DC-CEC6-45B2-932B-057C3A7D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616075"/>
            <a:ext cx="9039225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Erklärvideos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		</a:t>
            </a:r>
            <a:r>
              <a:rPr lang="de-CH" b="1" dirty="0">
                <a:hlinkClick r:id="rId3"/>
              </a:rPr>
              <a:t>www.berufsbildung.ch</a:t>
            </a: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0E0EBB-8B37-4D1D-83B5-85603821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C76A83A-271C-4272-B559-EC85970DA1C7}"/>
              </a:ext>
            </a:extLst>
          </p:cNvPr>
          <p:cNvSpPr/>
          <p:nvPr/>
        </p:nvSpPr>
        <p:spPr>
          <a:xfrm>
            <a:off x="2232649" y="2209800"/>
            <a:ext cx="704850" cy="3619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Onlinemedien 1" title="Erklärvideo zum Bildungsbericht (1/2): Zielsetzung">
            <a:hlinkClick r:id="" action="ppaction://media"/>
            <a:extLst>
              <a:ext uri="{FF2B5EF4-FFF2-40B4-BE49-F238E27FC236}">
                <a16:creationId xmlns:a16="http://schemas.microsoft.com/office/drawing/2014/main" id="{09AB0CEF-C543-4B66-BABF-D7DFCFB324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78967" y="2767263"/>
            <a:ext cx="6634065" cy="36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9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0F5BC53-FFED-417B-B150-345C6161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Ovale Legende 3">
            <a:extLst>
              <a:ext uri="{FF2B5EF4-FFF2-40B4-BE49-F238E27FC236}">
                <a16:creationId xmlns:a16="http://schemas.microsoft.com/office/drawing/2014/main" id="{FDF5B4EB-94E2-4F32-8DDB-538D48A8087E}"/>
              </a:ext>
            </a:extLst>
          </p:cNvPr>
          <p:cNvSpPr/>
          <p:nvPr/>
        </p:nvSpPr>
        <p:spPr>
          <a:xfrm>
            <a:off x="3334415" y="1379854"/>
            <a:ext cx="5848913" cy="43086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Bildungsbericht aus unserer Sicht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268181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3862DC-CEC6-45B2-932B-057C3A7D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616075"/>
            <a:ext cx="903922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CH" dirty="0">
                <a:latin typeface="Arial Black" panose="020B0A04020102020204" pitchFamily="34" charset="0"/>
              </a:rPr>
              <a:t>Bildungsbericht – wie geht es richtig?</a:t>
            </a:r>
          </a:p>
          <a:p>
            <a:pPr marL="0" indent="0">
              <a:buNone/>
            </a:pPr>
            <a:endParaRPr lang="de-CH" sz="100" dirty="0"/>
          </a:p>
          <a:p>
            <a:pPr marL="0" indent="0">
              <a:buNone/>
            </a:pPr>
            <a:r>
              <a:rPr lang="de-CH" dirty="0"/>
              <a:t>		</a:t>
            </a:r>
            <a:r>
              <a:rPr lang="de-CH" b="1" dirty="0">
                <a:hlinkClick r:id="rId2"/>
              </a:rPr>
              <a:t>www.berufsbildung.ch</a:t>
            </a: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 </a:t>
            </a:r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                                                                                                                    </a:t>
            </a:r>
            <a:r>
              <a:rPr lang="de-CH" b="1" dirty="0" err="1">
                <a:hlinkClick r:id="rId3"/>
              </a:rPr>
              <a:t>BiBe</a:t>
            </a:r>
            <a:r>
              <a:rPr lang="de-CH" b="1" dirty="0">
                <a:hlinkClick r:id="rId3"/>
              </a:rPr>
              <a:t> Musterbeispiel</a:t>
            </a:r>
            <a:endParaRPr lang="de-CH" b="1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endParaRPr lang="de-CH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0E0EBB-8B37-4D1D-83B5-85603821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34" y="515854"/>
            <a:ext cx="3909330" cy="8640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6C76A83A-271C-4272-B559-EC85970DA1C7}"/>
              </a:ext>
            </a:extLst>
          </p:cNvPr>
          <p:cNvSpPr/>
          <p:nvPr/>
        </p:nvSpPr>
        <p:spPr>
          <a:xfrm>
            <a:off x="2298181" y="2058956"/>
            <a:ext cx="704850" cy="3619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A96AB2-A25D-4D92-B54B-E56823BDF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75" y="2863786"/>
            <a:ext cx="10001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Breitbild</PresentationFormat>
  <Paragraphs>81</Paragraphs>
  <Slides>21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Marcel Suter (MBA)</dc:creator>
  <cp:lastModifiedBy>Patricia Zangger (MBA)</cp:lastModifiedBy>
  <cp:revision>34</cp:revision>
  <dcterms:created xsi:type="dcterms:W3CDTF">2024-10-09T12:08:45Z</dcterms:created>
  <dcterms:modified xsi:type="dcterms:W3CDTF">2024-10-22T08:32:55Z</dcterms:modified>
</cp:coreProperties>
</file>